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16256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3E0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916" y="78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2528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8538169"/>
            <a:ext cx="9144000" cy="3924769"/>
          </a:xfrm>
        </p:spPr>
        <p:txBody>
          <a:bodyPr/>
          <a:lstStyle>
            <a:lvl1pPr marL="0" indent="0" algn="ctr">
              <a:buNone/>
              <a:defRPr sz="10114"/>
            </a:lvl1pPr>
            <a:lvl2pPr marL="1926637" indent="0" algn="ctr">
              <a:buNone/>
              <a:defRPr sz="8429"/>
            </a:lvl2pPr>
            <a:lvl3pPr marL="3853274" indent="0" algn="ctr">
              <a:buNone/>
              <a:defRPr sz="7585"/>
            </a:lvl3pPr>
            <a:lvl4pPr marL="5779910" indent="0" algn="ctr">
              <a:buNone/>
              <a:defRPr sz="6741"/>
            </a:lvl4pPr>
            <a:lvl5pPr marL="7706550" indent="0" algn="ctr">
              <a:buNone/>
              <a:defRPr sz="6741"/>
            </a:lvl5pPr>
            <a:lvl6pPr marL="9633186" indent="0" algn="ctr">
              <a:buNone/>
              <a:defRPr sz="6741"/>
            </a:lvl6pPr>
            <a:lvl7pPr marL="11559822" indent="0" algn="ctr">
              <a:buNone/>
              <a:defRPr sz="6741"/>
            </a:lvl7pPr>
            <a:lvl8pPr marL="13486459" indent="0" algn="ctr">
              <a:buNone/>
              <a:defRPr sz="6741"/>
            </a:lvl8pPr>
            <a:lvl9pPr marL="15413096" indent="0" algn="ctr">
              <a:buNone/>
              <a:defRPr sz="6741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00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40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899" cy="137762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1" cy="137762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77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04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4052713"/>
            <a:ext cx="10515600" cy="6762043"/>
          </a:xfrm>
        </p:spPr>
        <p:txBody>
          <a:bodyPr anchor="b"/>
          <a:lstStyle>
            <a:lvl1pPr>
              <a:defRPr sz="2528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10114">
                <a:solidFill>
                  <a:schemeClr val="tx1">
                    <a:tint val="75000"/>
                  </a:schemeClr>
                </a:solidFill>
              </a:defRPr>
            </a:lvl1pPr>
            <a:lvl2pPr marL="1926637" indent="0">
              <a:buNone/>
              <a:defRPr sz="8429">
                <a:solidFill>
                  <a:schemeClr val="tx1">
                    <a:tint val="75000"/>
                  </a:schemeClr>
                </a:solidFill>
              </a:defRPr>
            </a:lvl2pPr>
            <a:lvl3pPr marL="3853274" indent="0">
              <a:buNone/>
              <a:defRPr sz="7585">
                <a:solidFill>
                  <a:schemeClr val="tx1">
                    <a:tint val="75000"/>
                  </a:schemeClr>
                </a:solidFill>
              </a:defRPr>
            </a:lvl3pPr>
            <a:lvl4pPr marL="5779910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4pPr>
            <a:lvl5pPr marL="7706550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5pPr>
            <a:lvl6pPr marL="9633186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6pPr>
            <a:lvl7pPr marL="11559822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7pPr>
            <a:lvl8pPr marL="13486459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8pPr>
            <a:lvl9pPr marL="15413096" indent="0">
              <a:buNone/>
              <a:defRPr sz="67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8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2" y="4327408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5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865483"/>
            <a:ext cx="10515600" cy="31420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10114" b="1"/>
            </a:lvl1pPr>
            <a:lvl2pPr marL="1926637" indent="0">
              <a:buNone/>
              <a:defRPr sz="8429" b="1"/>
            </a:lvl2pPr>
            <a:lvl3pPr marL="3853274" indent="0">
              <a:buNone/>
              <a:defRPr sz="7585" b="1"/>
            </a:lvl3pPr>
            <a:lvl4pPr marL="5779910" indent="0">
              <a:buNone/>
              <a:defRPr sz="6741" b="1"/>
            </a:lvl4pPr>
            <a:lvl5pPr marL="7706550" indent="0">
              <a:buNone/>
              <a:defRPr sz="6741" b="1"/>
            </a:lvl5pPr>
            <a:lvl6pPr marL="9633186" indent="0">
              <a:buNone/>
              <a:defRPr sz="6741" b="1"/>
            </a:lvl6pPr>
            <a:lvl7pPr marL="11559822" indent="0">
              <a:buNone/>
              <a:defRPr sz="6741" b="1"/>
            </a:lvl7pPr>
            <a:lvl8pPr marL="13486459" indent="0">
              <a:buNone/>
              <a:defRPr sz="6741" b="1"/>
            </a:lvl8pPr>
            <a:lvl9pPr marL="15413096" indent="0">
              <a:buNone/>
              <a:defRPr sz="674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0" y="5937961"/>
            <a:ext cx="5157787" cy="87338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3984979"/>
            <a:ext cx="5183188" cy="1952976"/>
          </a:xfrm>
        </p:spPr>
        <p:txBody>
          <a:bodyPr anchor="b"/>
          <a:lstStyle>
            <a:lvl1pPr marL="0" indent="0">
              <a:buNone/>
              <a:defRPr sz="10114" b="1"/>
            </a:lvl1pPr>
            <a:lvl2pPr marL="1926637" indent="0">
              <a:buNone/>
              <a:defRPr sz="8429" b="1"/>
            </a:lvl2pPr>
            <a:lvl3pPr marL="3853274" indent="0">
              <a:buNone/>
              <a:defRPr sz="7585" b="1"/>
            </a:lvl3pPr>
            <a:lvl4pPr marL="5779910" indent="0">
              <a:buNone/>
              <a:defRPr sz="6741" b="1"/>
            </a:lvl4pPr>
            <a:lvl5pPr marL="7706550" indent="0">
              <a:buNone/>
              <a:defRPr sz="6741" b="1"/>
            </a:lvl5pPr>
            <a:lvl6pPr marL="9633186" indent="0">
              <a:buNone/>
              <a:defRPr sz="6741" b="1"/>
            </a:lvl6pPr>
            <a:lvl7pPr marL="11559822" indent="0">
              <a:buNone/>
              <a:defRPr sz="6741" b="1"/>
            </a:lvl7pPr>
            <a:lvl8pPr marL="13486459" indent="0">
              <a:buNone/>
              <a:defRPr sz="6741" b="1"/>
            </a:lvl8pPr>
            <a:lvl9pPr marL="15413096" indent="0">
              <a:buNone/>
              <a:defRPr sz="674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5937961"/>
            <a:ext cx="5183188" cy="87338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17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66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92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48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>
              <a:defRPr sz="13485"/>
            </a:lvl1pPr>
            <a:lvl2pPr>
              <a:defRPr sz="11800"/>
            </a:lvl2pPr>
            <a:lvl3pPr>
              <a:defRPr sz="10114"/>
            </a:lvl3pPr>
            <a:lvl4pPr>
              <a:defRPr sz="8429"/>
            </a:lvl4pPr>
            <a:lvl5pPr>
              <a:defRPr sz="8429"/>
            </a:lvl5pPr>
            <a:lvl6pPr>
              <a:defRPr sz="8429"/>
            </a:lvl6pPr>
            <a:lvl7pPr>
              <a:defRPr sz="8429"/>
            </a:lvl7pPr>
            <a:lvl8pPr>
              <a:defRPr sz="8429"/>
            </a:lvl8pPr>
            <a:lvl9pPr>
              <a:defRPr sz="842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41"/>
            </a:lvl1pPr>
            <a:lvl2pPr marL="1926637" indent="0">
              <a:buNone/>
              <a:defRPr sz="5900"/>
            </a:lvl2pPr>
            <a:lvl3pPr marL="3853274" indent="0">
              <a:buNone/>
              <a:defRPr sz="5056"/>
            </a:lvl3pPr>
            <a:lvl4pPr marL="5779910" indent="0">
              <a:buNone/>
              <a:defRPr sz="4215"/>
            </a:lvl4pPr>
            <a:lvl5pPr marL="7706550" indent="0">
              <a:buNone/>
              <a:defRPr sz="4215"/>
            </a:lvl5pPr>
            <a:lvl6pPr marL="9633186" indent="0">
              <a:buNone/>
              <a:defRPr sz="4215"/>
            </a:lvl6pPr>
            <a:lvl7pPr marL="11559822" indent="0">
              <a:buNone/>
              <a:defRPr sz="4215"/>
            </a:lvl7pPr>
            <a:lvl8pPr marL="13486459" indent="0">
              <a:buNone/>
              <a:defRPr sz="4215"/>
            </a:lvl8pPr>
            <a:lvl9pPr marL="15413096" indent="0">
              <a:buNone/>
              <a:defRPr sz="421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30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348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 marL="0" indent="0">
              <a:buNone/>
              <a:defRPr sz="13485"/>
            </a:lvl1pPr>
            <a:lvl2pPr marL="1926637" indent="0">
              <a:buNone/>
              <a:defRPr sz="11800"/>
            </a:lvl2pPr>
            <a:lvl3pPr marL="3853274" indent="0">
              <a:buNone/>
              <a:defRPr sz="10114"/>
            </a:lvl3pPr>
            <a:lvl4pPr marL="5779910" indent="0">
              <a:buNone/>
              <a:defRPr sz="8429"/>
            </a:lvl4pPr>
            <a:lvl5pPr marL="7706550" indent="0">
              <a:buNone/>
              <a:defRPr sz="8429"/>
            </a:lvl5pPr>
            <a:lvl6pPr marL="9633186" indent="0">
              <a:buNone/>
              <a:defRPr sz="8429"/>
            </a:lvl6pPr>
            <a:lvl7pPr marL="11559822" indent="0">
              <a:buNone/>
              <a:defRPr sz="8429"/>
            </a:lvl7pPr>
            <a:lvl8pPr marL="13486459" indent="0">
              <a:buNone/>
              <a:defRPr sz="8429"/>
            </a:lvl8pPr>
            <a:lvl9pPr marL="15413096" indent="0">
              <a:buNone/>
              <a:defRPr sz="8429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6741"/>
            </a:lvl1pPr>
            <a:lvl2pPr marL="1926637" indent="0">
              <a:buNone/>
              <a:defRPr sz="5900"/>
            </a:lvl2pPr>
            <a:lvl3pPr marL="3853274" indent="0">
              <a:buNone/>
              <a:defRPr sz="5056"/>
            </a:lvl3pPr>
            <a:lvl4pPr marL="5779910" indent="0">
              <a:buNone/>
              <a:defRPr sz="4215"/>
            </a:lvl4pPr>
            <a:lvl5pPr marL="7706550" indent="0">
              <a:buNone/>
              <a:defRPr sz="4215"/>
            </a:lvl5pPr>
            <a:lvl6pPr marL="9633186" indent="0">
              <a:buNone/>
              <a:defRPr sz="4215"/>
            </a:lvl6pPr>
            <a:lvl7pPr marL="11559822" indent="0">
              <a:buNone/>
              <a:defRPr sz="4215"/>
            </a:lvl7pPr>
            <a:lvl8pPr marL="13486459" indent="0">
              <a:buNone/>
              <a:defRPr sz="4215"/>
            </a:lvl8pPr>
            <a:lvl9pPr marL="15413096" indent="0">
              <a:buNone/>
              <a:defRPr sz="421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32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10AC2-E9CF-4ABB-B671-2C5BCAFCECCB}" type="datetimeFigureOut">
              <a:rPr lang="ru-RU" smtClean="0"/>
              <a:pPr/>
              <a:t>25.05.2021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4D2C2-496D-4BE3-B593-23E69BB9BE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28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853274" rtl="0" eaLnBrk="1" latinLnBrk="0" hangingPunct="1">
        <a:lnSpc>
          <a:spcPct val="90000"/>
        </a:lnSpc>
        <a:spcBef>
          <a:spcPct val="0"/>
        </a:spcBef>
        <a:buNone/>
        <a:defRPr sz="185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3319" indent="-963319" algn="l" defTabSz="3853274" rtl="0" eaLnBrk="1" latinLnBrk="0" hangingPunct="1">
        <a:lnSpc>
          <a:spcPct val="90000"/>
        </a:lnSpc>
        <a:spcBef>
          <a:spcPts val="4215"/>
        </a:spcBef>
        <a:buFont typeface="Arial" panose="020B0604020202020204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1pPr>
      <a:lvl2pPr marL="2889954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10114" kern="1200">
          <a:solidFill>
            <a:schemeClr val="tx1"/>
          </a:solidFill>
          <a:latin typeface="+mn-lt"/>
          <a:ea typeface="+mn-ea"/>
          <a:cs typeface="+mn-cs"/>
        </a:defRPr>
      </a:lvl2pPr>
      <a:lvl3pPr marL="4816592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8429" kern="1200">
          <a:solidFill>
            <a:schemeClr val="tx1"/>
          </a:solidFill>
          <a:latin typeface="+mn-lt"/>
          <a:ea typeface="+mn-ea"/>
          <a:cs typeface="+mn-cs"/>
        </a:defRPr>
      </a:lvl3pPr>
      <a:lvl4pPr marL="6743230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4pPr>
      <a:lvl5pPr marL="8669867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5pPr>
      <a:lvl6pPr marL="10596504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6pPr>
      <a:lvl7pPr marL="12523142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7pPr>
      <a:lvl8pPr marL="14449777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8pPr>
      <a:lvl9pPr marL="16376413" indent="-963319" algn="l" defTabSz="3853274" rtl="0" eaLnBrk="1" latinLnBrk="0" hangingPunct="1">
        <a:lnSpc>
          <a:spcPct val="90000"/>
        </a:lnSpc>
        <a:spcBef>
          <a:spcPts val="2107"/>
        </a:spcBef>
        <a:buFont typeface="Arial" panose="020B0604020202020204" pitchFamily="34" charset="0"/>
        <a:buChar char="•"/>
        <a:defRPr sz="75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1pPr>
      <a:lvl2pPr marL="1926637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2pPr>
      <a:lvl3pPr marL="3853274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3pPr>
      <a:lvl4pPr marL="5779910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4pPr>
      <a:lvl5pPr marL="7706550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5pPr>
      <a:lvl6pPr marL="9633186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6pPr>
      <a:lvl7pPr marL="11559822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7pPr>
      <a:lvl8pPr marL="13486459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8pPr>
      <a:lvl9pPr marL="15413096" algn="l" defTabSz="3853274" rtl="0" eaLnBrk="1" latinLnBrk="0" hangingPunct="1">
        <a:defRPr sz="75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силуэт с телефон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95" y="2626850"/>
            <a:ext cx="2555990" cy="21163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 noChangeAspect="1"/>
          </p:cNvSpPr>
          <p:nvPr>
            <p:ph type="ctrTitle"/>
          </p:nvPr>
        </p:nvSpPr>
        <p:spPr>
          <a:xfrm>
            <a:off x="1381760" y="364256"/>
            <a:ext cx="9144000" cy="1444224"/>
          </a:xfrm>
        </p:spPr>
        <p:txBody>
          <a:bodyPr anchor="t">
            <a:normAutofit/>
          </a:bodyPr>
          <a:lstStyle/>
          <a:p>
            <a:r>
              <a:rPr lang="ru-RU" sz="4300" b="1" dirty="0" smtClean="0">
                <a:solidFill>
                  <a:srgbClr val="FF0000"/>
                </a:solidFill>
                <a:latin typeface="+mn-lt"/>
              </a:rPr>
              <a:t>ВНИМАНИЕ! УЧАСТИЛИСЬ СЛУЧАИ МОШЕННИЧЕСТВА!!!</a:t>
            </a:r>
            <a:endParaRPr lang="ru-RU" sz="43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 noChangeAspect="1"/>
          </p:cNvSpPr>
          <p:nvPr/>
        </p:nvSpPr>
        <p:spPr>
          <a:xfrm>
            <a:off x="807720" y="13171251"/>
            <a:ext cx="10607040" cy="26848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38532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28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FF0000"/>
                </a:solidFill>
                <a:latin typeface="+mn-lt"/>
              </a:rPr>
              <a:t>УМВД РОССИИ ПО ХАБАРОВСКОМУ КРАЮ ПРЕДУПРЕЖДАЕТ! БУДЬТЕ БДИТЕЛЬНЫ!</a:t>
            </a:r>
          </a:p>
          <a:p>
            <a:r>
              <a:rPr lang="ru-RU" sz="4300" b="1" dirty="0" smtClean="0">
                <a:solidFill>
                  <a:srgbClr val="FF0000"/>
                </a:solidFill>
                <a:latin typeface="+mn-lt"/>
              </a:rPr>
              <a:t>ЗВОНИТЕ В ПОЛИЦИЮ: </a:t>
            </a:r>
          </a:p>
          <a:p>
            <a:r>
              <a:rPr lang="ru-RU" sz="4300" b="1" dirty="0" smtClean="0">
                <a:solidFill>
                  <a:srgbClr val="FF0000"/>
                </a:solidFill>
                <a:latin typeface="+mn-lt"/>
              </a:rPr>
              <a:t>Тел: 112,32-83-40,38-77-77</a:t>
            </a:r>
            <a:endParaRPr lang="ru-RU" sz="43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Заголовок 1"/>
          <p:cNvSpPr txBox="1">
            <a:spLocks noChangeAspect="1"/>
          </p:cNvSpPr>
          <p:nvPr/>
        </p:nvSpPr>
        <p:spPr>
          <a:xfrm>
            <a:off x="6410960" y="1920240"/>
            <a:ext cx="5323840" cy="42976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И НАЗВАТЬ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ПРИЧИНУ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ЗВОНКА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36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600" b="1" baseline="0" dirty="0" smtClean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ваша карта заблокирована</a:t>
            </a:r>
          </a:p>
          <a:p>
            <a:pPr marL="36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на ваше имя поступила</a:t>
            </a:r>
          </a:p>
          <a:p>
            <a:pPr marL="36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    заявка на оформление </a:t>
            </a:r>
          </a:p>
          <a:p>
            <a:pPr marL="36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    кредита</a:t>
            </a:r>
            <a:endParaRPr kumimoji="0" lang="ru-RU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36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с вашей карты пытаются</a:t>
            </a:r>
          </a:p>
          <a:p>
            <a:pPr marL="36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     снять денежные средства</a:t>
            </a:r>
          </a:p>
          <a:p>
            <a:pPr marL="36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вашему родственнику нужна</a:t>
            </a:r>
          </a:p>
          <a:p>
            <a:pPr marL="36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     помощь или лечение</a:t>
            </a:r>
          </a:p>
          <a:p>
            <a:pPr marL="36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хочу приобрести товар по </a:t>
            </a:r>
          </a:p>
          <a:p>
            <a:pPr marL="36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     объявлению</a:t>
            </a:r>
          </a:p>
          <a:p>
            <a:pPr marL="36000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2600" b="1" dirty="0" smtClean="0">
              <a:solidFill>
                <a:schemeClr val="tx2">
                  <a:lumMod val="50000"/>
                </a:schemeClr>
              </a:solidFill>
              <a:ea typeface="+mj-ea"/>
              <a:cs typeface="+mj-cs"/>
            </a:endParaRPr>
          </a:p>
          <a:p>
            <a:pPr marL="36000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 noChangeAspect="1"/>
          </p:cNvSpPr>
          <p:nvPr/>
        </p:nvSpPr>
        <p:spPr>
          <a:xfrm>
            <a:off x="346723" y="5637296"/>
            <a:ext cx="7137348" cy="6415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ОН МОЖЕТ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ПОПРОСИТЬ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 noChangeAspect="1"/>
          </p:cNvSpPr>
          <p:nvPr/>
        </p:nvSpPr>
        <p:spPr>
          <a:xfrm>
            <a:off x="0" y="6277376"/>
            <a:ext cx="4763809" cy="428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Данные карты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 noChangeAspect="1"/>
          </p:cNvSpPr>
          <p:nvPr/>
        </p:nvSpPr>
        <p:spPr>
          <a:xfrm>
            <a:off x="3764280" y="6307856"/>
            <a:ext cx="4763809" cy="428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Пароль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 noChangeAspect="1"/>
          </p:cNvSpPr>
          <p:nvPr/>
        </p:nvSpPr>
        <p:spPr>
          <a:xfrm>
            <a:off x="7330440" y="6307856"/>
            <a:ext cx="4763809" cy="4282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Перевести деньги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029" name="Picture 5" descr="C:\Users\user\Downloads\пароль.png"/>
          <p:cNvPicPr>
            <a:picLocks noChangeAspect="1" noChangeArrowheads="1"/>
          </p:cNvPicPr>
          <p:nvPr/>
        </p:nvPicPr>
        <p:blipFill>
          <a:blip r:embed="rId3" cstate="print"/>
          <a:srcRect l="20276" t="18908" r="20738" b="17893"/>
          <a:stretch>
            <a:fillRect/>
          </a:stretch>
        </p:blipFill>
        <p:spPr bwMode="auto">
          <a:xfrm>
            <a:off x="5135880" y="6766560"/>
            <a:ext cx="1950720" cy="109728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32080" y="8400737"/>
            <a:ext cx="4237584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номер карты</a:t>
            </a:r>
          </a:p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CVV/CVC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–</a:t>
            </a:r>
            <a:r>
              <a:rPr lang="ru-RU" sz="2800" b="1" dirty="0" smtClean="0">
                <a:solidFill>
                  <a:srgbClr val="FF0000"/>
                </a:solidFill>
              </a:rPr>
              <a:t> код</a:t>
            </a:r>
          </a:p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PIN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–</a:t>
            </a:r>
            <a:r>
              <a:rPr lang="ru-RU" sz="2800" b="1" dirty="0" smtClean="0">
                <a:solidFill>
                  <a:srgbClr val="FF0000"/>
                </a:solidFill>
              </a:rPr>
              <a:t> код</a:t>
            </a:r>
          </a:p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срок действия карты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41259" y="8400737"/>
            <a:ext cx="3968885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от интернет-банка</a:t>
            </a:r>
          </a:p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из </a:t>
            </a:r>
            <a:r>
              <a:rPr lang="en-US" sz="2800" b="1" dirty="0" smtClean="0">
                <a:solidFill>
                  <a:srgbClr val="FF0000"/>
                </a:solidFill>
              </a:rPr>
              <a:t>SMS-</a:t>
            </a:r>
            <a:r>
              <a:rPr lang="ru-RU" sz="2800" b="1" dirty="0" smtClean="0">
                <a:solidFill>
                  <a:srgbClr val="FF0000"/>
                </a:solidFill>
              </a:rPr>
              <a:t>сообщения 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i="1" dirty="0" smtClean="0"/>
              <a:t>(для входа в интернет банк или подтверждения операции)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863840" y="8400737"/>
            <a:ext cx="384048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на специальный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 счет или карту, где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 они будут в 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 безопасности</a:t>
            </a:r>
            <a:endParaRPr lang="ru-RU" sz="2800" i="1" dirty="0" smtClean="0">
              <a:solidFill>
                <a:srgbClr val="FF0000"/>
              </a:solidFill>
            </a:endParaRPr>
          </a:p>
        </p:txBody>
      </p:sp>
      <p:sp>
        <p:nvSpPr>
          <p:cNvPr id="18" name="Заголовок 1"/>
          <p:cNvSpPr txBox="1">
            <a:spLocks noChangeAspect="1"/>
          </p:cNvSpPr>
          <p:nvPr/>
        </p:nvSpPr>
        <p:spPr>
          <a:xfrm>
            <a:off x="421639" y="10545549"/>
            <a:ext cx="3820903" cy="2881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73921" y="10265863"/>
            <a:ext cx="10703560" cy="277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0" algn="just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НЕ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smtClean="0"/>
              <a:t>сообщайте никому данные карты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3200" b="1" dirty="0" smtClean="0"/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НЕ</a:t>
            </a:r>
            <a:r>
              <a:rPr lang="ru-RU" sz="3200" b="1" dirty="0" smtClean="0"/>
              <a:t> сообщайте никому пароли и коды из </a:t>
            </a:r>
            <a:r>
              <a:rPr lang="en-US" sz="3200" b="1" dirty="0" smtClean="0"/>
              <a:t>SMS</a:t>
            </a:r>
            <a:endParaRPr lang="ru-RU" sz="3200" b="1" dirty="0" smtClean="0"/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3200" b="1" dirty="0" smtClean="0"/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НЕ</a:t>
            </a:r>
            <a:r>
              <a:rPr lang="ru-RU" sz="3200" b="1" dirty="0" smtClean="0"/>
              <a:t> выполняйте действия с банковской </a:t>
            </a:r>
            <a:r>
              <a:rPr lang="ru-RU" sz="3200" b="1" smtClean="0"/>
              <a:t>картой </a:t>
            </a:r>
            <a:r>
              <a:rPr lang="ru-RU" sz="3200" b="1" smtClean="0"/>
              <a:t>по</a:t>
            </a:r>
          </a:p>
          <a:p>
            <a:pPr marL="36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200" b="1" smtClean="0"/>
              <a:t>            </a:t>
            </a:r>
            <a:r>
              <a:rPr lang="ru-RU" sz="3200" b="1" smtClean="0"/>
              <a:t>просьбе </a:t>
            </a:r>
            <a:r>
              <a:rPr lang="ru-RU" sz="3200" b="1" dirty="0" smtClean="0"/>
              <a:t>третьих лиц</a:t>
            </a:r>
            <a:endParaRPr lang="ru-RU" sz="3200" i="1" dirty="0" smtClean="0"/>
          </a:p>
        </p:txBody>
      </p:sp>
      <p:pic>
        <p:nvPicPr>
          <p:cNvPr id="1030" name="Picture 6" descr="C:\Users\user\Downloads\kod-bezopasnosti-kart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639" y="6618085"/>
            <a:ext cx="3948025" cy="1891762"/>
          </a:xfrm>
          <a:prstGeom prst="rect">
            <a:avLst/>
          </a:prstGeom>
          <a:noFill/>
        </p:spPr>
      </p:pic>
      <p:pic>
        <p:nvPicPr>
          <p:cNvPr id="1035" name="Picture 11" descr="C:\Users\user\Downloads\10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02880" y="6819264"/>
            <a:ext cx="1432560" cy="805815"/>
          </a:xfrm>
          <a:prstGeom prst="rect">
            <a:avLst/>
          </a:prstGeom>
          <a:noFill/>
        </p:spPr>
      </p:pic>
      <p:pic>
        <p:nvPicPr>
          <p:cNvPr id="1036" name="Picture 12" descr="C:\Users\user\Downloads\8f9d7f859d402f9a1c02acf3f5252fe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320475" y="6747829"/>
            <a:ext cx="979170" cy="980169"/>
          </a:xfrm>
          <a:prstGeom prst="rect">
            <a:avLst/>
          </a:prstGeom>
          <a:noFill/>
        </p:spPr>
      </p:pic>
      <p:pic>
        <p:nvPicPr>
          <p:cNvPr id="1038" name="Picture 14" descr="C:\Users\user\Downloads\Pm5Z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53040" y="6949440"/>
            <a:ext cx="1158240" cy="57912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 noChangeAspect="1"/>
          </p:cNvSpPr>
          <p:nvPr/>
        </p:nvSpPr>
        <p:spPr>
          <a:xfrm>
            <a:off x="132080" y="1920240"/>
            <a:ext cx="6443818" cy="31394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МОШЕННИК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МОЖЕТ ПРЕДСТАВИТЬСЯ:</a:t>
            </a:r>
          </a:p>
          <a:p>
            <a:pPr marL="0" marR="0" lvl="0" indent="0" algn="ctr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234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600" b="1" baseline="0" dirty="0" smtClean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сотрудником Банка</a:t>
            </a:r>
          </a:p>
          <a:p>
            <a:pPr marL="2340000" lvl="0" indent="360000" defTabSz="3853274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ea typeface="+mj-ea"/>
                <a:cs typeface="+mj-cs"/>
              </a:rPr>
              <a:t> </a:t>
            </a:r>
            <a:r>
              <a:rPr lang="ru-RU" sz="2800" b="1" dirty="0" smtClean="0"/>
              <a:t>сотрудником</a:t>
            </a:r>
          </a:p>
          <a:p>
            <a:pPr marL="2340000" lvl="0" defTabSz="3853274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     службы безопасности</a:t>
            </a:r>
          </a:p>
          <a:p>
            <a:pPr marL="234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>
                <a:ea typeface="+mj-ea"/>
                <a:cs typeface="+mj-cs"/>
              </a:rPr>
              <a:t> </a:t>
            </a:r>
            <a:r>
              <a:rPr lang="ru-RU" sz="2800" b="1" dirty="0" smtClean="0">
                <a:ea typeface="+mj-ea"/>
                <a:cs typeface="+mj-cs"/>
              </a:rPr>
              <a:t> 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  Банка</a:t>
            </a:r>
          </a:p>
          <a:p>
            <a:pPr marL="234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 родственником</a:t>
            </a:r>
          </a:p>
          <a:p>
            <a:pPr marL="2340000" marR="0" lvl="0" indent="36000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покупателем по       </a:t>
            </a:r>
          </a:p>
          <a:p>
            <a:pPr marL="2340000" marR="0" lvl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     объявлению</a:t>
            </a: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6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defTabSz="385327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7042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174</Words>
  <Application>Microsoft Office PowerPoint</Application>
  <PresentationFormat>Произвольный</PresentationFormat>
  <Paragraphs>46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ВНИМАНИЕ! УЧАСТИЛИСЬ СЛУЧАИ МОШЕННИЧЕСТВА!!!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ЛОСИНО-ПЕТРОВСКИЙ ОТДЕЛ ПОЛИЦИИ ПРЕДУПРЕЖДАЕТ!</dc:title>
  <dc:creator>Куликова Светлана Юрьевна</dc:creator>
  <cp:lastModifiedBy>Куликова Светлана Юрьевна</cp:lastModifiedBy>
  <cp:revision>24</cp:revision>
  <dcterms:created xsi:type="dcterms:W3CDTF">2021-05-24T07:45:41Z</dcterms:created>
  <dcterms:modified xsi:type="dcterms:W3CDTF">2021-05-25T04:55:44Z</dcterms:modified>
</cp:coreProperties>
</file>